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2" r:id="rId2"/>
  </p:sldMasterIdLst>
  <p:notesMasterIdLst>
    <p:notesMasterId r:id="rId25"/>
  </p:notesMasterIdLst>
  <p:sldIdLst>
    <p:sldId id="256" r:id="rId3"/>
    <p:sldId id="260" r:id="rId4"/>
    <p:sldId id="281" r:id="rId5"/>
    <p:sldId id="261" r:id="rId6"/>
    <p:sldId id="262" r:id="rId7"/>
    <p:sldId id="268" r:id="rId8"/>
    <p:sldId id="269" r:id="rId9"/>
    <p:sldId id="270" r:id="rId10"/>
    <p:sldId id="272" r:id="rId11"/>
    <p:sldId id="275" r:id="rId12"/>
    <p:sldId id="277" r:id="rId13"/>
    <p:sldId id="278" r:id="rId14"/>
    <p:sldId id="279" r:id="rId15"/>
    <p:sldId id="267" r:id="rId16"/>
    <p:sldId id="263" r:id="rId17"/>
    <p:sldId id="266" r:id="rId18"/>
    <p:sldId id="265" r:id="rId19"/>
    <p:sldId id="274" r:id="rId20"/>
    <p:sldId id="271" r:id="rId21"/>
    <p:sldId id="273" r:id="rId22"/>
    <p:sldId id="276" r:id="rId23"/>
    <p:sldId id="280" r:id="rId24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A64D7-D2C7-8783-4D43-1AB5E559BCD7}" v="13" dt="2022-08-29T20:43:13.307"/>
    <p1510:client id="{044B6E0D-9605-658F-7BD3-8F660026BE86}" v="20" dt="2022-11-17T18:25:59.680"/>
    <p1510:client id="{0CFAFC05-2A0E-1B59-CB60-D4080888946B}" v="365" dt="2022-11-17T06:02:53.211"/>
    <p1510:client id="{28CBA29A-B1D0-375D-2847-B430BA5AA188}" v="2" dt="2022-09-13T02:12:24.571"/>
    <p1510:client id="{3272B262-27C8-90F0-7A65-1BA2FF5F64FE}" v="471" dt="2022-11-17T19:01:22.410"/>
    <p1510:client id="{43518232-35E8-638A-AB96-38C90CFAEA05}" v="31" dt="2022-09-13T21:06:34.798"/>
    <p1510:client id="{4655199D-9367-51AC-1F77-3C78181BD6C5}" v="286" dt="2022-11-17T16:07:06.486"/>
    <p1510:client id="{48CF8B10-471D-E54B-8ED4-6919F848F229}" v="1" dt="2022-08-23T18:23:54.041"/>
    <p1510:client id="{4C6E562B-80BE-00A9-1327-E4709E92FB62}" v="18" dt="2022-09-09T20:04:48.314"/>
    <p1510:client id="{51DE5789-7D2C-CCE3-4BEC-7903B749B434}" v="158" dt="2022-11-17T14:50:09.525"/>
    <p1510:client id="{5294E809-3BE6-E468-1301-00B5051B3D66}" v="10" dt="2022-09-09T16:11:01.466"/>
    <p1510:client id="{57AFC49B-30E4-BCC6-19BF-A644F763D3AB}" v="7" dt="2022-09-06T22:43:10.406"/>
    <p1510:client id="{6CCCEE72-9DEB-CD00-2FBF-7470F7B71C9D}" v="401" dt="2022-11-17T18:42:27.077"/>
    <p1510:client id="{6E3C7E78-C65C-96DA-3DBA-5CAC3EB0F4E4}" v="11" dt="2022-09-28T03:48:04.533"/>
    <p1510:client id="{70EC3EB0-E858-039E-546F-9696649DF7EB}" v="18" dt="2022-09-01T20:17:44.837"/>
    <p1510:client id="{751453CE-F20B-A3B1-27E5-6B5A6F5E39CD}" v="1636" dt="2022-11-17T17:12:16.236"/>
    <p1510:client id="{76C992AF-AE9D-72B3-02B3-389100A22E4C}" v="2" dt="2022-09-20T20:17:44.340"/>
    <p1510:client id="{81FC059C-CADC-6D39-A107-5862CCBFC06E}" v="240" dt="2022-11-17T01:38:12.545"/>
    <p1510:client id="{8AB23B24-4D6E-8256-4592-18CFA6BB9189}" v="71" dt="2022-10-11T19:26:44.245"/>
    <p1510:client id="{9542A679-B4F8-6203-9AE0-E41E3E47CACA}" v="1" dt="2022-09-27T14:54:16.807"/>
    <p1510:client id="{9E2E8F88-4F62-F0EB-1D5F-A6C166D5657D}" v="23" dt="2022-09-28T03:54:48.197"/>
    <p1510:client id="{A14C2B02-C6F7-E335-8130-2215F2772EC2}" v="25" dt="2022-11-17T18:41:57.947"/>
    <p1510:client id="{A698491D-0151-6F02-F39A-9AE6F3A42B96}" v="1" dt="2022-09-13T02:17:29.216"/>
    <p1510:client id="{A6EE0F66-1FF5-7096-A4EF-663A8CD9A1CE}" v="2" dt="2022-10-10T21:15:47.665"/>
    <p1510:client id="{B8EBD373-F095-AE58-D3C7-2C3701EB5CAE}" v="1" dt="2022-08-23T18:21:43.543"/>
    <p1510:client id="{C7FAB85A-1821-79E6-C08F-2641CF18F444}" v="23" dt="2022-10-11T19:51:54.891"/>
    <p1510:client id="{E7DAF715-D7EB-B544-B6C4-FDE745AE9862}" v="2" dt="2022-08-24T00:10:06.655"/>
    <p1510:client id="{FEEC8B6C-0B88-4AE6-7F01-46D1B70EFB59}" v="9" dt="2022-09-06T22:37:50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11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9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827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971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bf7aca9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bf7aca9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55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12/01/2022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4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2205.12410" TargetMode="External"/><Relationship Id="rId2" Type="http://schemas.openxmlformats.org/officeDocument/2006/relationships/hyperlink" Target="https://proceedings.mlr.press/v162/wortsman22a/wortsman22a.pdf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en" sz="4800"/>
              <a:t>Session #27: </a:t>
            </a:r>
            <a:br>
              <a:rPr lang="en" sz="4800"/>
            </a:br>
            <a:r>
              <a:rPr lang="en" sz="4800"/>
              <a:t>Calibrating Self-Supervised Models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" sz="2200"/>
              <a:t>Tuesday, November 29</a:t>
            </a:r>
            <a:endParaRPr lang="en-US"/>
          </a:p>
          <a:p>
            <a:pPr marL="0" indent="0"/>
            <a:r>
              <a:rPr lang="en" sz="2200"/>
              <a:t>CSCI 601.771: Self-supervised Statistical Models</a:t>
            </a:r>
            <a:endParaRPr lang="en-US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5404-D6D2-FC77-701E-3CEA95EB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Prediction of Knowledge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C4E78-2AD9-2ED0-BFD5-EC2BFFCD8A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8" name="Google Shape;176;p8">
            <a:extLst>
              <a:ext uri="{FF2B5EF4-FFF2-40B4-BE49-F238E27FC236}">
                <a16:creationId xmlns:a16="http://schemas.microsoft.com/office/drawing/2014/main" id="{540F44AB-24DD-4016-453F-CFC64E018CB4}"/>
              </a:ext>
            </a:extLst>
          </p:cNvPr>
          <p:cNvSpPr txBox="1">
            <a:spLocks/>
          </p:cNvSpPr>
          <p:nvPr/>
        </p:nvSpPr>
        <p:spPr>
          <a:xfrm>
            <a:off x="98598" y="4693245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✍️: Iliana</a:t>
            </a:r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6BE85FF5-F186-CDB1-7AE7-1DFFE5CC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64" y="1287410"/>
            <a:ext cx="4523014" cy="1809404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D4C3CDB-FF4F-4611-29F9-EF0F51EA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28" y="2568232"/>
            <a:ext cx="4082142" cy="187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6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055-BC95-A903-6231-C188A171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Prediction of Knowledge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AD980-5F9B-873E-E1C1-FDCCE393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obscure questions, does including source material help P(IK)?</a:t>
            </a:r>
          </a:p>
          <a:p>
            <a:pPr lvl="1">
              <a:lnSpc>
                <a:spcPct val="114999"/>
              </a:lnSpc>
            </a:pPr>
            <a:r>
              <a:rPr lang="en-US"/>
              <a:t>Compute P(IK) with background material</a:t>
            </a:r>
          </a:p>
          <a:p>
            <a:pPr lvl="1">
              <a:lnSpc>
                <a:spcPct val="114999"/>
              </a:lnSpc>
            </a:pPr>
            <a:endParaRPr lang="en-US"/>
          </a:p>
          <a:p>
            <a:pPr lvl="1">
              <a:lnSpc>
                <a:spcPct val="114999"/>
              </a:lnSpc>
            </a:pPr>
            <a:endParaRPr lang="en-US"/>
          </a:p>
          <a:p>
            <a:pPr lvl="1">
              <a:lnSpc>
                <a:spcPct val="114999"/>
              </a:lnSpc>
            </a:pPr>
            <a:endParaRPr lang="en-US"/>
          </a:p>
          <a:p>
            <a:pPr lvl="1">
              <a:lnSpc>
                <a:spcPct val="114999"/>
              </a:lnSpc>
            </a:pPr>
            <a:r>
              <a:rPr lang="en-US"/>
              <a:t>Compute P(IK) without background material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043B6-4D37-0804-C73E-5F20D61CF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8" name="Google Shape;176;p8">
            <a:extLst>
              <a:ext uri="{FF2B5EF4-FFF2-40B4-BE49-F238E27FC236}">
                <a16:creationId xmlns:a16="http://schemas.microsoft.com/office/drawing/2014/main" id="{90693DED-7DD8-3764-C4B5-75E096984B1C}"/>
              </a:ext>
            </a:extLst>
          </p:cNvPr>
          <p:cNvSpPr txBox="1">
            <a:spLocks/>
          </p:cNvSpPr>
          <p:nvPr/>
        </p:nvSpPr>
        <p:spPr>
          <a:xfrm>
            <a:off x="98598" y="4693245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✍️: Iliana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5F08BF4-7D5C-48C5-E610-B6F6A0E1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57" y="2006319"/>
            <a:ext cx="2743200" cy="477721"/>
          </a:xfrm>
          <a:prstGeom prst="rect">
            <a:avLst/>
          </a:prstGeom>
        </p:spPr>
      </p:pic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B0F8FF-BCB5-2CE3-19E9-9E2D1C61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57" y="2936982"/>
            <a:ext cx="2743200" cy="461521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E5ACA99-D01F-A344-B24E-C3D82E03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714" y="1642584"/>
            <a:ext cx="4612821" cy="185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59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A8B6-D4DE-A785-DFEC-85729E86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Prediction of Knowledge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E12E4-651B-A9CE-AF11-B5591385D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hardest dataset GSM8k, can adding hints help performance?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Two types of hints</a:t>
            </a:r>
          </a:p>
          <a:p>
            <a:pPr lvl="1">
              <a:lnSpc>
                <a:spcPct val="114999"/>
              </a:lnSpc>
            </a:pPr>
            <a:r>
              <a:rPr lang="en-US"/>
              <a:t>Vary amount of information in hint</a:t>
            </a:r>
          </a:p>
          <a:p>
            <a:pPr lvl="1">
              <a:lnSpc>
                <a:spcPct val="114999"/>
              </a:lnSpc>
            </a:pPr>
            <a:r>
              <a:rPr lang="en-US"/>
              <a:t>Create good, incorrect, and distracting hints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B57EB-38F6-E9AD-5C58-621FCE0860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8" name="Google Shape;176;p8">
            <a:extLst>
              <a:ext uri="{FF2B5EF4-FFF2-40B4-BE49-F238E27FC236}">
                <a16:creationId xmlns:a16="http://schemas.microsoft.com/office/drawing/2014/main" id="{82F9B253-70A1-AADE-C815-F73FC28F055B}"/>
              </a:ext>
            </a:extLst>
          </p:cNvPr>
          <p:cNvSpPr txBox="1">
            <a:spLocks/>
          </p:cNvSpPr>
          <p:nvPr/>
        </p:nvSpPr>
        <p:spPr>
          <a:xfrm>
            <a:off x="98598" y="4693245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✍️: Iliana</a:t>
            </a:r>
          </a:p>
        </p:txBody>
      </p:sp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9CF32E35-4210-7B9E-6A75-9322D9AF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796088"/>
            <a:ext cx="2743200" cy="506295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5245CE70-3A7C-BBEA-70FF-A2FA8C65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7" y="2306126"/>
            <a:ext cx="2743200" cy="906805"/>
          </a:xfrm>
          <a:prstGeom prst="rect">
            <a:avLst/>
          </a:prstGeom>
        </p:spPr>
      </p:pic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6F91A8E-467D-9B0F-32F4-03443751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43" y="1433480"/>
            <a:ext cx="4523014" cy="22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3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9449-0891-69BF-8333-911CA513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Prediction of Knowledge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00566-6884-4B4E-0288-ED67F381E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the P(IK) model truly capturing self-knowledge?</a:t>
            </a:r>
          </a:p>
          <a:p>
            <a:pPr>
              <a:lnSpc>
                <a:spcPct val="114999"/>
              </a:lnSpc>
            </a:pPr>
            <a:r>
              <a:rPr lang="en-US"/>
              <a:t>Train two models on different data distributions</a:t>
            </a:r>
          </a:p>
          <a:p>
            <a:pPr lvl="1">
              <a:lnSpc>
                <a:spcPct val="114999"/>
              </a:lnSpc>
            </a:pPr>
            <a:r>
              <a:rPr lang="en-US"/>
              <a:t>Four repetitions of high-quality dataset</a:t>
            </a:r>
          </a:p>
          <a:p>
            <a:pPr lvl="1">
              <a:lnSpc>
                <a:spcPct val="114999"/>
              </a:lnSpc>
            </a:pPr>
            <a:r>
              <a:rPr lang="en-US"/>
              <a:t>Single copy of high-quality dataset mixed with lower-quality distribution of web data</a:t>
            </a:r>
          </a:p>
          <a:p>
            <a:pPr>
              <a:lnSpc>
                <a:spcPct val="114999"/>
              </a:lnSpc>
            </a:pPr>
            <a:r>
              <a:rPr lang="en-US"/>
              <a:t>Each model has higher P(IK) on questions that model alone gets right compared to the other model's uniquely correct questions</a:t>
            </a:r>
          </a:p>
          <a:p>
            <a:pPr>
              <a:lnSpc>
                <a:spcPct val="114999"/>
              </a:lnSpc>
            </a:pPr>
            <a:r>
              <a:rPr lang="en-US"/>
              <a:t>Second experiment – finetune both models on ground truth from each model.</a:t>
            </a:r>
          </a:p>
          <a:p>
            <a:pPr marL="609600" lvl="1" indent="0">
              <a:lnSpc>
                <a:spcPct val="114999"/>
              </a:lnSpc>
              <a:buNone/>
            </a:pPr>
            <a:endParaRPr lang="en-US"/>
          </a:p>
          <a:p>
            <a:pPr lvl="1">
              <a:lnSpc>
                <a:spcPct val="114999"/>
              </a:lnSpc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579BD-F41D-3834-4000-2ED69154C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8" name="Google Shape;176;p8">
            <a:extLst>
              <a:ext uri="{FF2B5EF4-FFF2-40B4-BE49-F238E27FC236}">
                <a16:creationId xmlns:a16="http://schemas.microsoft.com/office/drawing/2014/main" id="{4EB5F00D-06B8-3544-270A-DC8DE0C0DF98}"/>
              </a:ext>
            </a:extLst>
          </p:cNvPr>
          <p:cNvSpPr txBox="1">
            <a:spLocks/>
          </p:cNvSpPr>
          <p:nvPr/>
        </p:nvSpPr>
        <p:spPr>
          <a:xfrm>
            <a:off x="98598" y="4693245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✍️: Iliana</a:t>
            </a:r>
          </a:p>
        </p:txBody>
      </p:sp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23094BA-CFC8-D0F0-6C05-7FA453776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86" y="673410"/>
            <a:ext cx="3869871" cy="2180150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2614784F-5B4D-847A-D547-02694C558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79" y="3090019"/>
            <a:ext cx="3363685" cy="102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CC19-B142-95DA-0A7A-39CFAF9E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Empiricists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4F74F-AAED-DF25-AD28-F7046A6CE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https://colab.research.google.com/drive/1YIcelfDdNx6WxnK-T3wwinWtEI_HkVC9?usp=sharing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10EFD-6E6A-8A03-3F29-BAB86BAB4A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F16AE3D4-A188-8888-AC28-2D61783C9832}"/>
              </a:ext>
            </a:extLst>
          </p:cNvPr>
          <p:cNvSpPr txBox="1">
            <a:spLocks/>
          </p:cNvSpPr>
          <p:nvPr/>
        </p:nvSpPr>
        <p:spPr>
          <a:xfrm>
            <a:off x="125812" y="4769446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"/>
              <a:t>👩🏽‍🔬: Vicky &amp; Isabel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3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Strengths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TBD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15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Quite exhaustive (models, datasets, experiments)</a:t>
            </a:r>
          </a:p>
          <a:p>
            <a:pPr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Levels of study:</a:t>
            </a:r>
          </a:p>
          <a:p>
            <a:pPr lvl="1"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Simple Calibration tests</a:t>
            </a:r>
          </a:p>
          <a:p>
            <a:pPr lvl="1"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Asking models to evaluate their own predictions; calibration tests on top.</a:t>
            </a:r>
          </a:p>
          <a:p>
            <a:pPr lvl="1"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...</a:t>
            </a:r>
          </a:p>
          <a:p>
            <a:pPr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Metacognition/Meta question: a deeper level</a:t>
            </a:r>
          </a:p>
          <a:p>
            <a:pPr lvl="1">
              <a:lnSpc>
                <a:spcPct val="114999"/>
              </a:lnSpc>
            </a:pPr>
            <a:endParaRPr lang="en">
              <a:solidFill>
                <a:schemeClr val="tx1"/>
              </a:solidFill>
            </a:endParaRPr>
          </a:p>
          <a:p>
            <a:pPr lvl="1">
              <a:lnSpc>
                <a:spcPct val="114999"/>
              </a:lnSpc>
            </a:pPr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99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Weaknesses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en"/>
              <a:t>🔎:  TBD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16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Did not attempt to address some findings like:</a:t>
            </a:r>
            <a:endParaRPr lang="en-US">
              <a:solidFill>
                <a:schemeClr val="tx1"/>
              </a:solidFill>
            </a:endParaRPr>
          </a:p>
          <a:p>
            <a:pPr lvl="1">
              <a:lnSpc>
                <a:spcPct val="114999"/>
              </a:lnSpc>
              <a:buSzPts val="1800"/>
            </a:pPr>
            <a:r>
              <a:rPr lang="en">
                <a:solidFill>
                  <a:schemeClr val="tx1"/>
                </a:solidFill>
              </a:rPr>
              <a:t>"None of the above"</a:t>
            </a:r>
          </a:p>
          <a:p>
            <a:pPr lvl="1"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Temperature adjustment fix</a:t>
            </a:r>
          </a:p>
          <a:p>
            <a:pPr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Natural language P(IK) seems unmotivated and unnecessarily mentioned.</a:t>
            </a:r>
          </a:p>
          <a:p>
            <a:pPr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Calibration vs Prompt Engineering.</a:t>
            </a:r>
          </a:p>
          <a:p>
            <a:pPr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Focusing on history, not many up-to-date knowledge</a:t>
            </a:r>
          </a:p>
          <a:p>
            <a:pPr lvl="1"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</a:rPr>
              <a:t>Do models know whether they know who is the president of US now?</a:t>
            </a:r>
          </a:p>
          <a:p>
            <a:pPr marL="596900" lvl="1" indent="0">
              <a:lnSpc>
                <a:spcPct val="114999"/>
              </a:lnSpc>
              <a:buNone/>
            </a:pPr>
            <a:endParaRPr lang="en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0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Pros and cons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"/>
              <a:t>🔭:  TBD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E3E06-6DF5-5571-B1A3-0B1E3A434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17</a:t>
            </a:fld>
            <a:endParaRPr lang="en-US"/>
          </a:p>
        </p:txBody>
      </p:sp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7E811235-C9CC-571B-8A62-35D9A3E65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  <a:latin typeface="Arial"/>
              </a:rPr>
              <a:t>Diagram which support its idea and make comparison. </a:t>
            </a:r>
          </a:p>
          <a:p>
            <a:pPr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  <a:latin typeface="Arial"/>
              </a:rPr>
              <a:t>The article did not mentioned how they select the hyperparameter of the training model, and they just show the results of the mathematical , but no proof.</a:t>
            </a:r>
          </a:p>
          <a:p>
            <a:pPr>
              <a:lnSpc>
                <a:spcPct val="114999"/>
              </a:lnSpc>
            </a:pPr>
            <a:r>
              <a:rPr lang="en">
                <a:solidFill>
                  <a:schemeClr val="tx1"/>
                </a:solidFill>
                <a:latin typeface="Arial"/>
              </a:rPr>
              <a:t>There are so many definition </a:t>
            </a:r>
            <a:r>
              <a:rPr lang="en">
                <a:latin typeface="Arial"/>
              </a:rPr>
              <a:t>variables which might make the article more complicated</a:t>
            </a:r>
          </a:p>
          <a:p>
            <a:pPr>
              <a:lnSpc>
                <a:spcPct val="114999"/>
              </a:lnSpc>
            </a:pPr>
            <a:r>
              <a:rPr lang="en">
                <a:latin typeface="Arial"/>
              </a:rPr>
              <a:t>We suppose there only one answer is correct</a:t>
            </a:r>
          </a:p>
          <a:p>
            <a:pPr lvl="1">
              <a:lnSpc>
                <a:spcPct val="114999"/>
              </a:lnSpc>
            </a:pPr>
            <a:r>
              <a:rPr lang="en" sz="1800">
                <a:latin typeface="Arial"/>
              </a:rPr>
              <a:t>Models are Well-Calibrated on True/False Tasks </a:t>
            </a:r>
            <a:endParaRPr lang="en" sz="1800">
              <a:solidFill>
                <a:srgbClr val="595959"/>
              </a:solidFill>
              <a:latin typeface="Arial"/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endParaRPr lang="en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endParaRPr lang="en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</a:pPr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7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B5B4-FD99-5763-FE07-84274252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Visionary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8A660-08DE-9163-BA4B-291FF4C8C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Calibration</a:t>
            </a:r>
          </a:p>
          <a:p>
            <a:pPr lvl="1">
              <a:lnSpc>
                <a:spcPct val="114999"/>
              </a:lnSpc>
            </a:pPr>
            <a:r>
              <a:rPr lang="en-US"/>
              <a:t>Bucket</a:t>
            </a:r>
          </a:p>
          <a:p>
            <a:pPr lvl="1">
              <a:lnSpc>
                <a:spcPct val="114999"/>
              </a:lnSpc>
            </a:pPr>
            <a:r>
              <a:rPr lang="en-US"/>
              <a:t>Abstention</a:t>
            </a:r>
          </a:p>
          <a:p>
            <a:pPr>
              <a:lnSpc>
                <a:spcPct val="114999"/>
              </a:lnSpc>
            </a:pPr>
            <a:r>
              <a:rPr lang="en-US"/>
              <a:t>Acc: accuracy</a:t>
            </a:r>
          </a:p>
          <a:p>
            <a:pPr>
              <a:lnSpc>
                <a:spcPct val="114999"/>
              </a:lnSpc>
            </a:pPr>
            <a:r>
              <a:rPr lang="en-US"/>
              <a:t>Conf: model confidence (e.g. P(IK) or P(True))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5F691-4919-18DD-453A-E350C7CEB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3AF21-BD23-B542-8066-CBC56D8A9A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A182126-C407-90A4-DD97-A8C87C3C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1154146"/>
            <a:ext cx="4029075" cy="46189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B46E7D6-B312-4C3E-513A-AB92D4157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7" y="2753588"/>
            <a:ext cx="5688012" cy="6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B5B4-FD99-5763-FE07-84274252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Visionary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8A660-08DE-9163-BA4B-291FF4C8C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Calibration methods</a:t>
            </a:r>
          </a:p>
          <a:p>
            <a:pPr lvl="1">
              <a:lnSpc>
                <a:spcPct val="114999"/>
              </a:lnSpc>
            </a:pPr>
            <a:r>
              <a:rPr lang="en-US" b="1"/>
              <a:t>Calibrate P(True) , "calibrate before use"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5F691-4919-18DD-453A-E350C7CEB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3AF21-BD23-B542-8066-CBC56D8A9A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B6179E9-44CB-F691-DC29-41EAD259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1983063"/>
            <a:ext cx="7919049" cy="24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Desire AI systems that are </a:t>
            </a:r>
            <a:r>
              <a:rPr lang="en-US" b="1"/>
              <a:t>honest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They know what they do </a:t>
            </a:r>
            <a:br>
              <a:rPr lang="en-US"/>
            </a:br>
            <a:r>
              <a:rPr lang="en-US"/>
              <a:t>and don't know with appropriate confidence</a:t>
            </a:r>
          </a:p>
          <a:p>
            <a:pPr marL="596900" lvl="1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5" name="Google Shape;176;p8">
            <a:extLst>
              <a:ext uri="{FF2B5EF4-FFF2-40B4-BE49-F238E27FC236}">
                <a16:creationId xmlns:a16="http://schemas.microsoft.com/office/drawing/2014/main" id="{12052573-E190-3ABC-B4AB-58B8418546B5}"/>
              </a:ext>
            </a:extLst>
          </p:cNvPr>
          <p:cNvSpPr txBox="1">
            <a:spLocks/>
          </p:cNvSpPr>
          <p:nvPr/>
        </p:nvSpPr>
        <p:spPr>
          <a:xfrm>
            <a:off x="158470" y="4687803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✍️: Iliana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5984565-2E38-DD22-3D25-3235F6A99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26" b="122"/>
          <a:stretch/>
        </p:blipFill>
        <p:spPr>
          <a:xfrm>
            <a:off x="5600111" y="-1915"/>
            <a:ext cx="2851611" cy="52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2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B5B4-FD99-5763-FE07-84274252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Visionary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8A660-08DE-9163-BA4B-291FF4C8C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Calibration methods</a:t>
            </a:r>
          </a:p>
          <a:p>
            <a:pPr lvl="1">
              <a:lnSpc>
                <a:spcPct val="114999"/>
              </a:lnSpc>
            </a:pPr>
            <a:r>
              <a:rPr lang="en-US"/>
              <a:t>Calibrate P(True) </a:t>
            </a:r>
          </a:p>
          <a:p>
            <a:pPr lvl="1">
              <a:lnSpc>
                <a:spcPct val="114999"/>
              </a:lnSpc>
            </a:pPr>
            <a:r>
              <a:rPr lang="en-US" b="1"/>
              <a:t>P(IK) or P(True) is baseline, better calibration methods? </a:t>
            </a:r>
          </a:p>
          <a:p>
            <a:pPr lvl="2">
              <a:lnSpc>
                <a:spcPct val="114999"/>
              </a:lnSpc>
            </a:pPr>
            <a:r>
              <a:rPr lang="en-US" b="1"/>
              <a:t>Sensitivity</a:t>
            </a:r>
          </a:p>
          <a:p>
            <a:pPr lvl="2">
              <a:lnSpc>
                <a:spcPct val="114999"/>
              </a:lnSpc>
            </a:pPr>
            <a:r>
              <a:rPr lang="en-US" b="1"/>
              <a:t>Mutual Information</a:t>
            </a:r>
          </a:p>
          <a:p>
            <a:pPr lvl="2">
              <a:lnSpc>
                <a:spcPct val="114999"/>
              </a:lnSpc>
            </a:pPr>
            <a:r>
              <a:rPr lang="en-US" b="1"/>
              <a:t>Flatness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5F691-4919-18DD-453A-E350C7CEB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3AF21-BD23-B542-8066-CBC56D8A9A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8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E532-EDF5-DF84-273D-039BC224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Beyond Calibration: Uncertainty Quantification/Conformal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03B40-ED42-4A44-665E-D1F9EAA6E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Guarantee to cover the true value with high probability</a:t>
            </a:r>
          </a:p>
          <a:p>
            <a:pPr lvl="1">
              <a:lnSpc>
                <a:spcPct val="114999"/>
              </a:lnSpc>
            </a:pPr>
            <a:r>
              <a:rPr lang="en-US"/>
              <a:t>P(prediction in a </a:t>
            </a:r>
            <a:r>
              <a:rPr lang="en-US" b="1"/>
              <a:t>set</a:t>
            </a:r>
            <a:r>
              <a:rPr lang="en-US"/>
              <a:t>) &gt; some probability</a:t>
            </a:r>
          </a:p>
          <a:p>
            <a:pPr lvl="1">
              <a:lnSpc>
                <a:spcPct val="114999"/>
              </a:lnSpc>
            </a:pPr>
            <a:r>
              <a:rPr lang="en-US"/>
              <a:t>For a </a:t>
            </a:r>
            <a:r>
              <a:rPr lang="en-US" b="1"/>
              <a:t>desired probability</a:t>
            </a:r>
            <a:r>
              <a:rPr lang="en-US"/>
              <a:t>, what is the set in which the answer is guaranteed to exist?</a:t>
            </a:r>
          </a:p>
          <a:p>
            <a:pPr>
              <a:lnSpc>
                <a:spcPct val="114999"/>
              </a:lnSpc>
            </a:pPr>
            <a:r>
              <a:rPr lang="en-US"/>
              <a:t>More detailed understanding of model probability space</a:t>
            </a:r>
          </a:p>
          <a:p>
            <a:pPr>
              <a:lnSpc>
                <a:spcPct val="114999"/>
              </a:lnSpc>
            </a:pPr>
            <a:endParaRPr lang="en-US" sz="1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0522C-650B-6762-35D9-20DFAA25B4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D2866-034F-172F-0854-E0893599CEF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E7E15B9-1011-9459-0B16-431B04AF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23" y="2772267"/>
            <a:ext cx="6964925" cy="1221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F3A282-A5D4-AAC4-02F6-7EDB1EEF5301}"/>
              </a:ext>
            </a:extLst>
          </p:cNvPr>
          <p:cNvSpPr txBox="1"/>
          <p:nvPr/>
        </p:nvSpPr>
        <p:spPr>
          <a:xfrm>
            <a:off x="4066868" y="4859594"/>
            <a:ext cx="44392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https://towardsdatascience.com/conformal-prediction-4775e78b47b6</a:t>
            </a:r>
          </a:p>
        </p:txBody>
      </p:sp>
    </p:spTree>
    <p:extLst>
      <p:ext uri="{BB962C8B-B14F-4D97-AF65-F5344CB8AC3E}">
        <p14:creationId xmlns:p14="http://schemas.microsoft.com/office/powerpoint/2010/main" val="234671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4E5A-D24F-FDB5-B509-B7C85D4C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44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Is Model Soup Well Calibrated?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19209-3B6D-1EDB-F965-DE26BC4C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5003" y="614037"/>
            <a:ext cx="4580445" cy="4080191"/>
          </a:xfrm>
        </p:spPr>
        <p:txBody>
          <a:bodyPr>
            <a:normAutofit lnSpcReduction="10000"/>
          </a:bodyPr>
          <a:lstStyle/>
          <a:p>
            <a:pPr>
              <a:lnSpc>
                <a:spcPct val="114999"/>
              </a:lnSpc>
            </a:pPr>
            <a:r>
              <a:rPr lang="en-US">
                <a:hlinkClick r:id="rId2"/>
              </a:rPr>
              <a:t>Model Soup</a:t>
            </a:r>
            <a:r>
              <a:rPr lang="en-US"/>
              <a:t>: </a:t>
            </a:r>
          </a:p>
          <a:p>
            <a:pPr lvl="1">
              <a:lnSpc>
                <a:spcPct val="114999"/>
              </a:lnSpc>
            </a:pPr>
            <a:r>
              <a:rPr lang="en-US"/>
              <a:t>Averaging weights of multiple models with different parameters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>
                <a:hlinkClick r:id="rId3"/>
              </a:rPr>
              <a:t>AdaMix</a:t>
            </a:r>
            <a:r>
              <a:rPr lang="en-US"/>
              <a:t>:</a:t>
            </a:r>
          </a:p>
          <a:p>
            <a:pPr lvl="1">
              <a:lnSpc>
                <a:spcPct val="114999"/>
              </a:lnSpc>
            </a:pPr>
            <a:r>
              <a:rPr lang="en-US"/>
              <a:t>Mixture of Adapters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Extension:</a:t>
            </a:r>
          </a:p>
          <a:p>
            <a:pPr lvl="1">
              <a:lnSpc>
                <a:spcPct val="114999"/>
              </a:lnSpc>
            </a:pPr>
            <a:r>
              <a:rPr lang="en-US"/>
              <a:t>How well are these models calibrated?</a:t>
            </a:r>
          </a:p>
          <a:p>
            <a:pPr lvl="1">
              <a:lnSpc>
                <a:spcPct val="114999"/>
              </a:lnSpc>
            </a:pPr>
            <a:r>
              <a:rPr lang="en-US"/>
              <a:t>What about Model soup of LLMs?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45F1B-F7E4-C41F-C7F9-5BA8175DD2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E4638D-E9BC-66EB-84E0-1B73002DAA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D02ED48-5C34-44D3-7A75-C48B8729B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913" y="2538201"/>
            <a:ext cx="3168486" cy="2426759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77F87677-B165-7FE1-43CA-7F1BD4C36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542" y="51164"/>
            <a:ext cx="3465840" cy="242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9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Desire AI systems that are </a:t>
            </a:r>
            <a:r>
              <a:rPr lang="en-US" b="1"/>
              <a:t>honest</a:t>
            </a:r>
          </a:p>
          <a:p>
            <a:pPr lvl="1">
              <a:lnSpc>
                <a:spcPct val="114999"/>
              </a:lnSpc>
              <a:spcAft>
                <a:spcPts val="1200"/>
              </a:spcAft>
            </a:pPr>
            <a:r>
              <a:rPr lang="en-US"/>
              <a:t>They know what they do </a:t>
            </a:r>
            <a:br>
              <a:rPr lang="en-US"/>
            </a:br>
            <a:r>
              <a:rPr lang="en-US"/>
              <a:t>and don't know with appropriate confidence</a:t>
            </a:r>
          </a:p>
          <a:p>
            <a:pPr marL="596900" lvl="1" indent="0">
              <a:lnSpc>
                <a:spcPct val="114999"/>
              </a:lnSpc>
              <a:spcAft>
                <a:spcPts val="1200"/>
              </a:spcAft>
              <a:buNone/>
            </a:pPr>
            <a:endParaRPr lang="en-US"/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Experiments</a:t>
            </a:r>
          </a:p>
          <a:p>
            <a:pPr marL="742950" lvl="1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Calibration</a:t>
            </a:r>
          </a:p>
          <a:p>
            <a:pPr marL="742950" lvl="1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Self-evaluation</a:t>
            </a:r>
          </a:p>
          <a:p>
            <a:pPr marL="742950" lvl="1" indent="-285750">
              <a:lnSpc>
                <a:spcPct val="114999"/>
              </a:lnSpc>
              <a:spcAft>
                <a:spcPts val="1200"/>
              </a:spcAft>
            </a:pPr>
            <a:r>
              <a:rPr lang="en-US"/>
              <a:t>Self-knowledge</a:t>
            </a:r>
          </a:p>
        </p:txBody>
      </p:sp>
      <p:sp>
        <p:nvSpPr>
          <p:cNvPr id="5" name="Google Shape;176;p8">
            <a:extLst>
              <a:ext uri="{FF2B5EF4-FFF2-40B4-BE49-F238E27FC236}">
                <a16:creationId xmlns:a16="http://schemas.microsoft.com/office/drawing/2014/main" id="{12052573-E190-3ABC-B4AB-58B8418546B5}"/>
              </a:ext>
            </a:extLst>
          </p:cNvPr>
          <p:cNvSpPr txBox="1">
            <a:spLocks/>
          </p:cNvSpPr>
          <p:nvPr/>
        </p:nvSpPr>
        <p:spPr>
          <a:xfrm>
            <a:off x="158470" y="4687803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●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○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rbel"/>
              <a:buChar char="■"/>
              <a:defRPr sz="10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✍️: Iliana</a:t>
            </a:r>
          </a:p>
        </p:txBody>
      </p:sp>
    </p:spTree>
    <p:extLst>
      <p:ext uri="{BB962C8B-B14F-4D97-AF65-F5344CB8AC3E}">
        <p14:creationId xmlns:p14="http://schemas.microsoft.com/office/powerpoint/2010/main" val="143376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Calibration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75" name="Google Shape;175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884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00050" indent="-285750">
              <a:lnSpc>
                <a:spcPct val="114999"/>
              </a:lnSpc>
              <a:spcBef>
                <a:spcPts val="1200"/>
              </a:spcBef>
            </a:pPr>
            <a:r>
              <a:rPr lang="en">
                <a:solidFill>
                  <a:schemeClr val="tx1"/>
                </a:solidFill>
              </a:rPr>
              <a:t>Calibrated when probability assigned to outcomes matches the frequency of the actual outcomes.</a:t>
            </a:r>
          </a:p>
        </p:txBody>
      </p:sp>
      <p:sp>
        <p:nvSpPr>
          <p:cNvPr id="176" name="Google Shape;176;p8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/>
              <a:t>✍️: Iliana</a:t>
            </a:r>
            <a:endParaRPr/>
          </a:p>
        </p:txBody>
      </p:sp>
      <p:sp>
        <p:nvSpPr>
          <p:cNvPr id="177" name="Google Shape;17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F170273-E73F-07DE-7D8C-5861B18C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75258"/>
            <a:ext cx="2743200" cy="515501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F811FD4-F1B1-7A77-AEBF-34B5044ED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807" y="1579750"/>
            <a:ext cx="4171949" cy="19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8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Knowing What You Know 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884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Does the model know if each answer  option is correct?</a:t>
            </a:r>
          </a:p>
          <a:p>
            <a:pPr lvl="1"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Include a "none of the above" option 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5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6568E1-A6A1-141C-5ECD-F1A90980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595688"/>
            <a:ext cx="2743200" cy="539951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3FB7191-AD53-A80D-791C-E73B8A9AE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457" y="1411003"/>
            <a:ext cx="4686300" cy="2329659"/>
          </a:xfrm>
          <a:prstGeom prst="rect">
            <a:avLst/>
          </a:prstGeom>
        </p:spPr>
      </p:pic>
      <p:sp>
        <p:nvSpPr>
          <p:cNvPr id="8" name="Google Shape;176;p8">
            <a:extLst>
              <a:ext uri="{FF2B5EF4-FFF2-40B4-BE49-F238E27FC236}">
                <a16:creationId xmlns:a16="http://schemas.microsoft.com/office/drawing/2014/main" id="{C5D6DA24-6D1D-F561-FD6C-D744BAE28ED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/>
              <a:t>✍️: Iliana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359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7A23-1D99-7C7D-E733-FB14AEB0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Knowing What You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B3AA3-5D9C-FDB1-38F6-8457668E8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Switch to True/False</a:t>
            </a:r>
          </a:p>
          <a:p>
            <a:pPr>
              <a:lnSpc>
                <a:spcPct val="114999"/>
              </a:lnSpc>
            </a:pPr>
            <a:r>
              <a:rPr lang="en-US"/>
              <a:t>Improves calibration for large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E3995-80A5-1556-9098-99E64F205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8" name="Google Shape;176;p8">
            <a:extLst>
              <a:ext uri="{FF2B5EF4-FFF2-40B4-BE49-F238E27FC236}">
                <a16:creationId xmlns:a16="http://schemas.microsoft.com/office/drawing/2014/main" id="{7FF65188-6799-D930-6804-9589BED535BF}"/>
              </a:ext>
            </a:extLst>
          </p:cNvPr>
          <p:cNvSpPr txBox="1">
            <a:spLocks/>
          </p:cNvSpPr>
          <p:nvPr/>
        </p:nvSpPr>
        <p:spPr>
          <a:xfrm>
            <a:off x="93155" y="4695967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✍️: Iliana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FF6F8017-C080-AEFB-1D97-B565D761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6" y="2603217"/>
            <a:ext cx="2743200" cy="524895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34D62FF-5FCD-1C50-D8FA-20651AAC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022" y="1328174"/>
            <a:ext cx="4988378" cy="25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2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0252-B001-E2BF-029B-F9CD574E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Is Your Answer True or False?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F928D-F56C-D624-719E-22DF16E7C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indent="-285750"/>
            <a:r>
              <a:rPr lang="en-US"/>
              <a:t>Can we ask language models about their own outputs?</a:t>
            </a:r>
          </a:p>
          <a:p>
            <a:pPr lvl="1">
              <a:lnSpc>
                <a:spcPct val="114999"/>
              </a:lnSpc>
            </a:pPr>
            <a:r>
              <a:rPr lang="en-US"/>
              <a:t>Ask Question</a:t>
            </a:r>
          </a:p>
          <a:p>
            <a:pPr lvl="1">
              <a:lnSpc>
                <a:spcPct val="114999"/>
              </a:lnSpc>
            </a:pPr>
            <a:endParaRPr lang="en-US"/>
          </a:p>
          <a:p>
            <a:pPr lvl="1">
              <a:lnSpc>
                <a:spcPct val="114999"/>
              </a:lnSpc>
            </a:pPr>
            <a:r>
              <a:rPr lang="en-US"/>
              <a:t>Sample a model response</a:t>
            </a:r>
          </a:p>
          <a:p>
            <a:pPr lvl="1">
              <a:lnSpc>
                <a:spcPct val="114999"/>
              </a:lnSpc>
            </a:pPr>
            <a:endParaRPr lang="en-US"/>
          </a:p>
          <a:p>
            <a:pPr lvl="1">
              <a:lnSpc>
                <a:spcPct val="114999"/>
              </a:lnSpc>
            </a:pPr>
            <a:r>
              <a:rPr lang="en-US"/>
              <a:t>Ask model about sampled response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Samples from smaller models are easier to categorize as correct/incorrect</a:t>
            </a:r>
          </a:p>
          <a:p>
            <a:pPr>
              <a:lnSpc>
                <a:spcPct val="114999"/>
              </a:lnSpc>
            </a:pPr>
            <a:r>
              <a:rPr lang="en-US"/>
              <a:t>Zero-shot P(True) is poorly calibrated</a:t>
            </a:r>
          </a:p>
          <a:p>
            <a:pPr lvl="1">
              <a:lnSpc>
                <a:spcPct val="114999"/>
              </a:lnSpc>
            </a:pPr>
            <a:r>
              <a:rPr lang="en-US"/>
              <a:t>~ 50% for most samples</a:t>
            </a:r>
          </a:p>
          <a:p>
            <a:pPr lvl="1">
              <a:lnSpc>
                <a:spcPct val="114999"/>
              </a:lnSpc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654D3-E327-4953-9480-047E8438E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7" name="Google Shape;176;p8">
            <a:extLst>
              <a:ext uri="{FF2B5EF4-FFF2-40B4-BE49-F238E27FC236}">
                <a16:creationId xmlns:a16="http://schemas.microsoft.com/office/drawing/2014/main" id="{C9AB5B90-3383-FD64-DA02-A6A01BB51453}"/>
              </a:ext>
            </a:extLst>
          </p:cNvPr>
          <p:cNvSpPr txBox="1">
            <a:spLocks/>
          </p:cNvSpPr>
          <p:nvPr/>
        </p:nvSpPr>
        <p:spPr>
          <a:xfrm>
            <a:off x="98598" y="4693245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✍️: Iliana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2971B335-F100-84F6-D415-7170933D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93" y="1822842"/>
            <a:ext cx="2743200" cy="19153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398BCD3-7E10-A628-F761-FEB0C60C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93" y="2302347"/>
            <a:ext cx="2743200" cy="179577"/>
          </a:xfrm>
          <a:prstGeom prst="rect">
            <a:avLst/>
          </a:prstGeom>
        </p:spPr>
      </p:pic>
      <p:pic>
        <p:nvPicPr>
          <p:cNvPr id="13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08DF70-1808-A1EB-C7C2-C4799340E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93" y="2860527"/>
            <a:ext cx="1102179" cy="36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5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81AF-D564-156D-F6FB-4DA7609B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Is Your Answer True or False?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42E00-69CC-032A-10F8-75851A1DF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Generate 5 sample answers from model and ask about validity of one.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Improves performance, but is still poor for zero-shot.</a:t>
            </a:r>
          </a:p>
          <a:p>
            <a:pPr marL="139700" indent="0">
              <a:lnSpc>
                <a:spcPct val="114999"/>
              </a:lnSpc>
              <a:buNone/>
            </a:pPr>
            <a:endParaRPr lang="en-US"/>
          </a:p>
          <a:p>
            <a:pPr marL="13970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F2512-2BBD-F7D0-0B69-70C7DAEFB5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8" name="Google Shape;176;p8">
            <a:extLst>
              <a:ext uri="{FF2B5EF4-FFF2-40B4-BE49-F238E27FC236}">
                <a16:creationId xmlns:a16="http://schemas.microsoft.com/office/drawing/2014/main" id="{E577E52E-F21D-B312-1615-A58BA1750A1B}"/>
              </a:ext>
            </a:extLst>
          </p:cNvPr>
          <p:cNvSpPr txBox="1">
            <a:spLocks/>
          </p:cNvSpPr>
          <p:nvPr/>
        </p:nvSpPr>
        <p:spPr>
          <a:xfrm>
            <a:off x="98598" y="4693245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✍️: Iliana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7FC38B2-05F2-1C93-466A-9FB0C848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3" y="1897919"/>
            <a:ext cx="2743200" cy="955776"/>
          </a:xfrm>
          <a:prstGeom prst="rect">
            <a:avLst/>
          </a:prstGeom>
        </p:spPr>
      </p:pic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FD9DC06-8794-D445-321E-5247C3C9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57" y="3498083"/>
            <a:ext cx="2743200" cy="1266092"/>
          </a:xfrm>
          <a:prstGeom prst="rect">
            <a:avLst/>
          </a:prstGeom>
        </p:spPr>
      </p:pic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B4AD67F3-D73E-52E5-CE1B-140293DC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971" y="968542"/>
            <a:ext cx="3910692" cy="37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3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6752-656A-AE33-F58F-10F1402D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Prediction of Knowledge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55379-715D-D462-E46A-6BE292E96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 approaches</a:t>
            </a:r>
          </a:p>
          <a:p>
            <a:pPr lvl="1">
              <a:lnSpc>
                <a:spcPct val="114999"/>
              </a:lnSpc>
            </a:pPr>
            <a:r>
              <a:rPr lang="en-US"/>
              <a:t>Value Head – train P(IK) as logit from additional value "head" added to the model</a:t>
            </a:r>
          </a:p>
          <a:p>
            <a:pPr lvl="1">
              <a:lnSpc>
                <a:spcPct val="114999"/>
              </a:lnSpc>
            </a:pPr>
            <a:r>
              <a:rPr lang="en-US"/>
              <a:t>Natural Language – train P(IK) by asking model what confidence they could answer a question</a:t>
            </a:r>
          </a:p>
          <a:p>
            <a:pPr>
              <a:lnSpc>
                <a:spcPct val="114999"/>
              </a:lnSpc>
            </a:pPr>
            <a:r>
              <a:rPr lang="en-US"/>
              <a:t>Train model to predict whether they know the answer to a question </a:t>
            </a:r>
          </a:p>
          <a:p>
            <a:pPr lvl="1">
              <a:lnSpc>
                <a:spcPct val="114999"/>
              </a:lnSpc>
            </a:pPr>
            <a:r>
              <a:rPr lang="en-US"/>
              <a:t>P(IK) - Probability of "I know the answer"</a:t>
            </a:r>
          </a:p>
          <a:p>
            <a:pPr marL="609600" lvl="1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2C003-F507-EA3F-18EB-1212C9012B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8" name="Google Shape;176;p8">
            <a:extLst>
              <a:ext uri="{FF2B5EF4-FFF2-40B4-BE49-F238E27FC236}">
                <a16:creationId xmlns:a16="http://schemas.microsoft.com/office/drawing/2014/main" id="{18C96949-D9CD-87AE-1D2F-2E82720E5ED3}"/>
              </a:ext>
            </a:extLst>
          </p:cNvPr>
          <p:cNvSpPr txBox="1">
            <a:spLocks/>
          </p:cNvSpPr>
          <p:nvPr/>
        </p:nvSpPr>
        <p:spPr>
          <a:xfrm>
            <a:off x="98598" y="4693245"/>
            <a:ext cx="31551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○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■"/>
              <a:defRPr sz="12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✍️: Iliana</a:t>
            </a:r>
          </a:p>
        </p:txBody>
      </p:sp>
      <p:pic>
        <p:nvPicPr>
          <p:cNvPr id="9" name="Picture 9" descr="Timeline&#10;&#10;Description automatically generated">
            <a:extLst>
              <a:ext uri="{FF2B5EF4-FFF2-40B4-BE49-F238E27FC236}">
                <a16:creationId xmlns:a16="http://schemas.microsoft.com/office/drawing/2014/main" id="{D0DF56C4-6E37-1331-9627-7AB3E693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1326663"/>
            <a:ext cx="4620985" cy="24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24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Simple Light</vt:lpstr>
      <vt:lpstr>Simple Light</vt:lpstr>
      <vt:lpstr>Session #27:  Calibrating Self-Supervised Models</vt:lpstr>
      <vt:lpstr>Motivation</vt:lpstr>
      <vt:lpstr>Motivation</vt:lpstr>
      <vt:lpstr>Calibration </vt:lpstr>
      <vt:lpstr>Knowing What You Know </vt:lpstr>
      <vt:lpstr>Knowing What You Know</vt:lpstr>
      <vt:lpstr>Is Your Answer True or False? </vt:lpstr>
      <vt:lpstr>Is Your Answer True or False?</vt:lpstr>
      <vt:lpstr>Prediction of Knowledge</vt:lpstr>
      <vt:lpstr>Prediction of Knowledge</vt:lpstr>
      <vt:lpstr>Prediction of Knowledge</vt:lpstr>
      <vt:lpstr>Prediction of Knowledge</vt:lpstr>
      <vt:lpstr>Prediction of Knowledge</vt:lpstr>
      <vt:lpstr>Empiricists</vt:lpstr>
      <vt:lpstr>Strengths</vt:lpstr>
      <vt:lpstr>Weaknesses</vt:lpstr>
      <vt:lpstr>Pros and cons</vt:lpstr>
      <vt:lpstr>Visionary</vt:lpstr>
      <vt:lpstr>Visionary</vt:lpstr>
      <vt:lpstr>Visionary</vt:lpstr>
      <vt:lpstr>Beyond Calibration: Uncertainty Quantification/Conformal Prediction</vt:lpstr>
      <vt:lpstr>Is Model Soup Well Calibrated?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2</cp:revision>
  <dcterms:modified xsi:type="dcterms:W3CDTF">2022-12-01T20:35:54Z</dcterms:modified>
</cp:coreProperties>
</file>